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embeddedFontLst>
    <p:embeddedFont>
      <p:font typeface="Century Gothic" panose="020B0502020202020204" pitchFamily="3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8" roundtripDataSignature="AMtx7mh5ixKvbBHU4nvM/uU4gVdmJIMOK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9DDDB3-E813-6207-BAA4-18A02DDB55DF}" v="3" dt="2022-12-12T18:35:42.978"/>
  </p1510:revLst>
</p1510:revInfo>
</file>

<file path=ppt/tableStyles.xml><?xml version="1.0" encoding="utf-8"?>
<a:tblStyleLst xmlns:a="http://schemas.openxmlformats.org/drawingml/2006/main" def="{56A00D3D-DE75-464D-9788-AFEE40DB9A87}">
  <a:tblStyle styleId="{56A00D3D-DE75-464D-9788-AFEE40DB9A87}"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9"/>
  </p:normalViewPr>
  <p:slideViewPr>
    <p:cSldViewPr snapToGrid="0">
      <p:cViewPr varScale="1">
        <p:scale>
          <a:sx n="102" d="100"/>
          <a:sy n="102" d="100"/>
        </p:scale>
        <p:origin x="952"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font" Target="fonts/font2.fntdata"/><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don Arias, Concepcion" userId="S::concepcion.ardonarias@snhu.edu::7dbfde04-393e-413f-92aa-de6d2fdf1a96" providerId="AD" clId="Web-{559DDDB3-E813-6207-BAA4-18A02DDB55DF}"/>
    <pc:docChg chg="modSld">
      <pc:chgData name="Ardon Arias, Concepcion" userId="S::concepcion.ardonarias@snhu.edu::7dbfde04-393e-413f-92aa-de6d2fdf1a96" providerId="AD" clId="Web-{559DDDB3-E813-6207-BAA4-18A02DDB55DF}" dt="2022-12-12T18:35:42.978" v="2" actId="20577"/>
      <pc:docMkLst>
        <pc:docMk/>
      </pc:docMkLst>
      <pc:sldChg chg="modSp">
        <pc:chgData name="Ardon Arias, Concepcion" userId="S::concepcion.ardonarias@snhu.edu::7dbfde04-393e-413f-92aa-de6d2fdf1a96" providerId="AD" clId="Web-{559DDDB3-E813-6207-BAA4-18A02DDB55DF}" dt="2022-12-12T18:35:42.978" v="2" actId="20577"/>
        <pc:sldMkLst>
          <pc:docMk/>
          <pc:sldMk cId="0" sldId="256"/>
        </pc:sldMkLst>
        <pc:spChg chg="mod">
          <ac:chgData name="Ardon Arias, Concepcion" userId="S::concepcion.ardonarias@snhu.edu::7dbfde04-393e-413f-92aa-de6d2fdf1a96" providerId="AD" clId="Web-{559DDDB3-E813-6207-BAA4-18A02DDB55DF}" dt="2022-12-12T18:35:42.978" v="2" actId="20577"/>
          <ac:spMkLst>
            <pc:docMk/>
            <pc:sldMk cId="0" sldId="256"/>
            <ac:spMk id="145" creationId="{00000000-0000-0000-0000-000000000000}"/>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b0ecbb3b35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g1b0ecbb3b35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b0ecbb3b35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7" name="Google Shape;217;g1b0ecbb3b35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5" name="Google Shape;22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2" name="Google Shape;23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9" name="Google Shape;23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6" name="Google Shape;246;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3" name="Google Shape;25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0" name="Google Shape;26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b0ecbb3b3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1" name="Google Shape;201;g1b0ecbb3b35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568"/>
              </a:srgbClr>
            </a:outerShdw>
          </a:effectLst>
        </p:spPr>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568"/>
              </a:srgbClr>
            </a:outerShdw>
          </a:effectLst>
        </p:spPr>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568"/>
              </a:srgbClr>
            </a:outerShdw>
          </a:effectLst>
        </p:spPr>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hyperlink" Target="https://wiki.sei.cmu.edu/confluence/pages/viewpage.action"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iki.sei.cmu.edu/confluence/display/seccode/Top+10+Secure+Coding+Practices"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indent="0">
              <a:lnSpc>
                <a:spcPct val="70000"/>
              </a:lnSpc>
              <a:buSzPts val="1850"/>
            </a:pPr>
            <a:r>
              <a:rPr lang="en-US" sz="1850" dirty="0"/>
              <a:t>Developer: </a:t>
            </a:r>
            <a:r>
              <a:rPr lang="en-US" sz="1850" i="1" dirty="0"/>
              <a:t>Concepción Ardon </a:t>
            </a:r>
            <a:endParaRPr lang="en-US"/>
          </a:p>
          <a:p>
            <a:pPr marL="0" lvl="0" indent="0" algn="l">
              <a:lnSpc>
                <a:spcPct val="70000"/>
              </a:lnSpc>
              <a:spcBef>
                <a:spcPts val="1000"/>
              </a:spcBef>
              <a:spcAft>
                <a:spcPts val="0"/>
              </a:spcAft>
              <a:buNone/>
            </a:pPr>
            <a:r>
              <a:rPr lang="en-US" sz="1850" dirty="0"/>
              <a:t>https://youtu.be/_qpjzAKd-zY</a:t>
            </a:r>
            <a:endParaRPr lang="en-US" dirty="0"/>
          </a:p>
          <a:p>
            <a:pPr marL="0" lvl="0" indent="0" algn="l" rtl="0">
              <a:lnSpc>
                <a:spcPct val="70000"/>
              </a:lnSpc>
              <a:spcBef>
                <a:spcPts val="1000"/>
              </a:spcBef>
              <a:spcAft>
                <a:spcPts val="0"/>
              </a:spcAft>
              <a:buClr>
                <a:schemeClr val="lt1"/>
              </a:buClr>
              <a:buSzPts val="1850"/>
              <a:buNone/>
            </a:pPr>
            <a:endParaRPr sz="1850" i="1"/>
          </a:p>
          <a:p>
            <a:pPr marL="0" lvl="0" indent="0" algn="l" rtl="0">
              <a:lnSpc>
                <a:spcPct val="70000"/>
              </a:lnSpc>
              <a:spcBef>
                <a:spcPts val="1000"/>
              </a:spcBef>
              <a:spcAft>
                <a:spcPts val="0"/>
              </a:spcAft>
              <a:buSzPts val="1850"/>
              <a:buNone/>
            </a:pPr>
            <a:endParaRPr i="1"/>
          </a:p>
        </p:txBody>
      </p:sp>
      <p:pic>
        <p:nvPicPr>
          <p:cNvPr id="146" name="Google Shape;146;p1" descr="Green Pace logo"/>
          <p:cNvPicPr preferRelativeResize="0"/>
          <p:nvPr/>
        </p:nvPicPr>
        <p:blipFill rotWithShape="1">
          <a:blip r:embed="rId5">
            <a:alphaModFix/>
          </a:blip>
          <a:srcRect/>
          <a:stretch/>
        </p:blipFill>
        <p:spPr>
          <a:xfrm>
            <a:off x="7440774" y="659854"/>
            <a:ext cx="2921424" cy="3786772"/>
          </a:xfrm>
          <a:prstGeom prst="rect">
            <a:avLst/>
          </a:prstGeom>
          <a:noFill/>
          <a:ln>
            <a:noFill/>
          </a:ln>
        </p:spPr>
      </p:pic>
      <p:pic>
        <p:nvPicPr>
          <p:cNvPr id="2" name="Recording">
            <a:hlinkClick r:id="" action="ppaction://media"/>
            <a:extLst>
              <a:ext uri="{FF2B5EF4-FFF2-40B4-BE49-F238E27FC236}">
                <a16:creationId xmlns:a16="http://schemas.microsoft.com/office/drawing/2014/main" id="{36EAE30C-02F2-9456-FA7C-9858023649C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5649" y="5964391"/>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1000" advClick="0" advTm="11000"/>
    </mc:Choice>
    <mc:Fallback xmlns="">
      <p:transition spd="slow" advClick="0" advTm="1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9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g1b0ecbb3b35_0_13"/>
          <p:cNvSpPr txBox="1">
            <a:spLocks noGrp="1"/>
          </p:cNvSpPr>
          <p:nvPr>
            <p:ph type="title"/>
          </p:nvPr>
        </p:nvSpPr>
        <p:spPr>
          <a:xfrm>
            <a:off x="2895600" y="807348"/>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OutOfBoundTest </a:t>
            </a:r>
            <a:endParaRPr/>
          </a:p>
        </p:txBody>
      </p:sp>
      <p:sp>
        <p:nvSpPr>
          <p:cNvPr id="212" name="Google Shape;212;g1b0ecbb3b35_0_13"/>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a:t>verifies the std::out_of_range exception is thrown when calling at() with an index out of bounds</a:t>
            </a:r>
            <a:endParaRPr/>
          </a:p>
        </p:txBody>
      </p:sp>
      <p:pic>
        <p:nvPicPr>
          <p:cNvPr id="213" name="Google Shape;213;g1b0ecbb3b35_0_13" descr="Green Pace logo"/>
          <p:cNvPicPr preferRelativeResize="0"/>
          <p:nvPr/>
        </p:nvPicPr>
        <p:blipFill rotWithShape="1">
          <a:blip r:embed="rId5">
            <a:alphaModFix/>
          </a:blip>
          <a:srcRect/>
          <a:stretch/>
        </p:blipFill>
        <p:spPr>
          <a:xfrm>
            <a:off x="11084074" y="5440526"/>
            <a:ext cx="886603" cy="1149223"/>
          </a:xfrm>
          <a:prstGeom prst="rect">
            <a:avLst/>
          </a:prstGeom>
          <a:noFill/>
          <a:ln>
            <a:noFill/>
          </a:ln>
        </p:spPr>
      </p:pic>
      <p:pic>
        <p:nvPicPr>
          <p:cNvPr id="214" name="Google Shape;214;g1b0ecbb3b35_0_13"/>
          <p:cNvPicPr preferRelativeResize="0"/>
          <p:nvPr/>
        </p:nvPicPr>
        <p:blipFill rotWithShape="1">
          <a:blip r:embed="rId6">
            <a:alphaModFix/>
          </a:blip>
          <a:srcRect l="-112" r="5977" b="1999"/>
          <a:stretch/>
        </p:blipFill>
        <p:spPr>
          <a:xfrm>
            <a:off x="782425" y="3370350"/>
            <a:ext cx="9883975" cy="2595000"/>
          </a:xfrm>
          <a:prstGeom prst="rect">
            <a:avLst/>
          </a:prstGeom>
          <a:noFill/>
          <a:ln>
            <a:noFill/>
          </a:ln>
        </p:spPr>
      </p:pic>
      <p:pic>
        <p:nvPicPr>
          <p:cNvPr id="2" name="Recording (10)">
            <a:hlinkClick r:id="" action="ppaction://media"/>
            <a:extLst>
              <a:ext uri="{FF2B5EF4-FFF2-40B4-BE49-F238E27FC236}">
                <a16:creationId xmlns:a16="http://schemas.microsoft.com/office/drawing/2014/main" id="{DA84B818-E84A-9888-D2E8-DD6A3FFC2D3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1908" y="6013552"/>
            <a:ext cx="828572"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0" advClick="0" advTm="8638"/>
    </mc:Choice>
    <mc:Fallback xmlns="">
      <p:transition spd="slow" advClick="0" advTm="86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2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4" objId="2"/>
        <p14:stopEvt time="8638" objId="2"/>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g1b0ecbb3b35_0_20"/>
          <p:cNvSpPr txBox="1">
            <a:spLocks noGrp="1"/>
          </p:cNvSpPr>
          <p:nvPr>
            <p:ph type="title"/>
          </p:nvPr>
        </p:nvSpPr>
        <p:spPr>
          <a:xfrm>
            <a:off x="2895600" y="807348"/>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ReserveTest</a:t>
            </a:r>
            <a:endParaRPr/>
          </a:p>
        </p:txBody>
      </p:sp>
      <p:sp>
        <p:nvSpPr>
          <p:cNvPr id="220" name="Google Shape;220;g1b0ecbb3b35_0_2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a:t>verifies that reserve increases the capacity but not the size of the collection</a:t>
            </a:r>
            <a:endParaRPr/>
          </a:p>
        </p:txBody>
      </p:sp>
      <p:pic>
        <p:nvPicPr>
          <p:cNvPr id="221" name="Google Shape;221;g1b0ecbb3b35_0_20" descr="Green Pace logo"/>
          <p:cNvPicPr preferRelativeResize="0"/>
          <p:nvPr/>
        </p:nvPicPr>
        <p:blipFill rotWithShape="1">
          <a:blip r:embed="rId5">
            <a:alphaModFix/>
          </a:blip>
          <a:srcRect/>
          <a:stretch/>
        </p:blipFill>
        <p:spPr>
          <a:xfrm>
            <a:off x="11084074" y="5440526"/>
            <a:ext cx="886603" cy="1149223"/>
          </a:xfrm>
          <a:prstGeom prst="rect">
            <a:avLst/>
          </a:prstGeom>
          <a:noFill/>
          <a:ln>
            <a:noFill/>
          </a:ln>
        </p:spPr>
      </p:pic>
      <p:pic>
        <p:nvPicPr>
          <p:cNvPr id="222" name="Google Shape;222;g1b0ecbb3b35_0_20"/>
          <p:cNvPicPr preferRelativeResize="0"/>
          <p:nvPr/>
        </p:nvPicPr>
        <p:blipFill rotWithShape="1">
          <a:blip r:embed="rId6">
            <a:alphaModFix/>
          </a:blip>
          <a:srcRect/>
          <a:stretch/>
        </p:blipFill>
        <p:spPr>
          <a:xfrm>
            <a:off x="1938593" y="2941275"/>
            <a:ext cx="7238781" cy="3535200"/>
          </a:xfrm>
          <a:prstGeom prst="rect">
            <a:avLst/>
          </a:prstGeom>
          <a:noFill/>
          <a:ln>
            <a:noFill/>
          </a:ln>
        </p:spPr>
      </p:pic>
      <p:pic>
        <p:nvPicPr>
          <p:cNvPr id="2" name="Recording (11)">
            <a:hlinkClick r:id="" action="ppaction://media"/>
            <a:extLst>
              <a:ext uri="{FF2B5EF4-FFF2-40B4-BE49-F238E27FC236}">
                <a16:creationId xmlns:a16="http://schemas.microsoft.com/office/drawing/2014/main" id="{F1B92669-C6CD-A87F-A62E-6618EEA7A09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8778" y="6050423"/>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0" advTm="9318"/>
    </mc:Choice>
    <mc:Fallback xmlns="">
      <p:transition spd="slow" advTm="9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7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5" objId="2"/>
        <p14:stopEvt time="7934" objId="2"/>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28" name="Google Shape;228;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5">
            <a:alphaModFix/>
          </a:blip>
          <a:srcRect/>
          <a:stretch/>
        </p:blipFill>
        <p:spPr>
          <a:xfrm>
            <a:off x="2127250" y="2199481"/>
            <a:ext cx="7937500" cy="4013200"/>
          </a:xfrm>
          <a:prstGeom prst="rect">
            <a:avLst/>
          </a:prstGeom>
          <a:noFill/>
          <a:ln>
            <a:noFill/>
          </a:ln>
        </p:spPr>
      </p:pic>
      <p:pic>
        <p:nvPicPr>
          <p:cNvPr id="229" name="Google Shape;229;p9" descr="Green Pace logo"/>
          <p:cNvPicPr preferRelativeResize="0"/>
          <p:nvPr/>
        </p:nvPicPr>
        <p:blipFill rotWithShape="1">
          <a:blip r:embed="rId6">
            <a:alphaModFix/>
          </a:blip>
          <a:srcRect/>
          <a:stretch/>
        </p:blipFill>
        <p:spPr>
          <a:xfrm>
            <a:off x="11084074" y="5440526"/>
            <a:ext cx="886601" cy="1149225"/>
          </a:xfrm>
          <a:prstGeom prst="rect">
            <a:avLst/>
          </a:prstGeom>
          <a:noFill/>
          <a:ln>
            <a:noFill/>
          </a:ln>
        </p:spPr>
      </p:pic>
      <p:pic>
        <p:nvPicPr>
          <p:cNvPr id="2" name="Recording (12)">
            <a:hlinkClick r:id="" action="ppaction://media"/>
            <a:extLst>
              <a:ext uri="{FF2B5EF4-FFF2-40B4-BE49-F238E27FC236}">
                <a16:creationId xmlns:a16="http://schemas.microsoft.com/office/drawing/2014/main" id="{4EA501D6-2715-17D3-4B18-16CB8896100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63359" y="6013552"/>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50500" advTm="52266"/>
    </mc:Choice>
    <mc:Fallback xmlns="">
      <p:transition spd="slow" advTm="522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02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3" objId="2"/>
        <p14:stopEvt time="50407" objId="2"/>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35" name="Google Shape;235;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685800" lvl="1" indent="-228600" algn="l" rtl="0">
              <a:lnSpc>
                <a:spcPct val="90000"/>
              </a:lnSpc>
              <a:spcBef>
                <a:spcPts val="0"/>
              </a:spcBef>
              <a:spcAft>
                <a:spcPts val="0"/>
              </a:spcAft>
              <a:buClr>
                <a:schemeClr val="lt1"/>
              </a:buClr>
              <a:buSzPts val="2000"/>
              <a:buChar char="•"/>
            </a:pPr>
            <a:r>
              <a:rPr lang="en-US"/>
              <a:t>A DevSecOps pipeline, which is a CICD pipeline with integrated security practices and tooling, extends the software development lifecycle with practices and services such as scanning, threat intelligence, policy enforcement, static analysis, and compliance validation (SDLC).</a:t>
            </a:r>
            <a:endParaRPr/>
          </a:p>
          <a:p>
            <a:pPr marL="914400" lvl="0" indent="0" algn="l" rtl="0">
              <a:lnSpc>
                <a:spcPct val="90000"/>
              </a:lnSpc>
              <a:spcBef>
                <a:spcPts val="0"/>
              </a:spcBef>
              <a:spcAft>
                <a:spcPts val="0"/>
              </a:spcAft>
              <a:buNone/>
            </a:pPr>
            <a:endParaRPr/>
          </a:p>
          <a:p>
            <a:pPr marL="914400" lvl="0" indent="0" algn="l" rtl="0">
              <a:lnSpc>
                <a:spcPct val="90000"/>
              </a:lnSpc>
              <a:spcBef>
                <a:spcPts val="0"/>
              </a:spcBef>
              <a:spcAft>
                <a:spcPts val="0"/>
              </a:spcAft>
              <a:buNone/>
            </a:pPr>
            <a:r>
              <a:rPr lang="en-US"/>
              <a:t>                                    Tools For Automation</a:t>
            </a:r>
            <a:endParaRPr/>
          </a:p>
          <a:p>
            <a:pPr marL="685800" lvl="1" indent="-228600" algn="l" rtl="0">
              <a:lnSpc>
                <a:spcPct val="90000"/>
              </a:lnSpc>
              <a:spcBef>
                <a:spcPts val="500"/>
              </a:spcBef>
              <a:spcAft>
                <a:spcPts val="0"/>
              </a:spcAft>
              <a:buClr>
                <a:schemeClr val="lt1"/>
              </a:buClr>
              <a:buSzPts val="2000"/>
              <a:buChar char="•"/>
            </a:pPr>
            <a:r>
              <a:rPr lang="en-US"/>
              <a:t>Astrée - is a static code analyzer that proves the absence of run­time errors and invalid con­current behavior in safety-critical software written or gen­er­ated in C or C++.</a:t>
            </a:r>
            <a:endParaRPr/>
          </a:p>
          <a:p>
            <a:pPr marL="685800" lvl="1" indent="-215900" algn="l" rtl="0">
              <a:lnSpc>
                <a:spcPct val="90000"/>
              </a:lnSpc>
              <a:spcBef>
                <a:spcPts val="500"/>
              </a:spcBef>
              <a:spcAft>
                <a:spcPts val="0"/>
              </a:spcAft>
              <a:buSzPts val="1800"/>
              <a:buChar char="•"/>
            </a:pPr>
            <a:r>
              <a:rPr lang="en-US"/>
              <a:t>Parasoft C/C++test - is an integrated set of tools for testing C and C++ source code that software developers use to analyze, test, find defects, and measure the quality and security of their applications.</a:t>
            </a:r>
            <a:endParaRPr/>
          </a:p>
          <a:p>
            <a:pPr marL="685800" lvl="1" indent="-215900" algn="l" rtl="0">
              <a:lnSpc>
                <a:spcPct val="90000"/>
              </a:lnSpc>
              <a:spcBef>
                <a:spcPts val="500"/>
              </a:spcBef>
              <a:spcAft>
                <a:spcPts val="0"/>
              </a:spcAft>
              <a:buSzPts val="1800"/>
              <a:buChar char="•"/>
            </a:pPr>
            <a:r>
              <a:rPr lang="en-US"/>
              <a:t>Cppcheck - is a static analysis tool for C/C++ code. It provides unique code analysis to detect bugs and focuses on detecting undefined behaviour and dangerous coding constructs. The goal is to have very few false positives.</a:t>
            </a:r>
            <a:endParaRPr/>
          </a:p>
        </p:txBody>
      </p:sp>
      <p:pic>
        <p:nvPicPr>
          <p:cNvPr id="236" name="Google Shape;236;p10" descr="Green Pace logo"/>
          <p:cNvPicPr preferRelativeResize="0"/>
          <p:nvPr/>
        </p:nvPicPr>
        <p:blipFill rotWithShape="1">
          <a:blip r:embed="rId5">
            <a:alphaModFix/>
          </a:blip>
          <a:srcRect/>
          <a:stretch/>
        </p:blipFill>
        <p:spPr>
          <a:xfrm>
            <a:off x="11084074" y="5440526"/>
            <a:ext cx="886601" cy="1149225"/>
          </a:xfrm>
          <a:prstGeom prst="rect">
            <a:avLst/>
          </a:prstGeom>
          <a:noFill/>
          <a:ln>
            <a:noFill/>
          </a:ln>
        </p:spPr>
      </p:pic>
      <p:pic>
        <p:nvPicPr>
          <p:cNvPr id="2" name="Recording (13)">
            <a:hlinkClick r:id="" action="ppaction://media"/>
            <a:extLst>
              <a:ext uri="{FF2B5EF4-FFF2-40B4-BE49-F238E27FC236}">
                <a16:creationId xmlns:a16="http://schemas.microsoft.com/office/drawing/2014/main" id="{C8C02D3B-FBBA-1F20-08F5-16712248659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63359" y="6013552"/>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75250" advTm="78516"/>
    </mc:Choice>
    <mc:Fallback xmlns="">
      <p:transition spd="slow" advTm="785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50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2" objId="2"/>
        <p14:stopEvt time="75269" objId="2"/>
      </p14:showEvt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42" name="Google Shape;242;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None/>
            </a:pPr>
            <a:r>
              <a:rPr lang="en-US" sz="2000"/>
              <a:t>Risks of Insecure Software - An insecure application lets hackers in. They can take direct control of a device or provide an access path to another device. This can result in:</a:t>
            </a:r>
            <a:endParaRPr sz="2000"/>
          </a:p>
          <a:p>
            <a:pPr marL="0" lvl="0" indent="0" algn="l" rtl="0">
              <a:lnSpc>
                <a:spcPct val="90000"/>
              </a:lnSpc>
              <a:spcBef>
                <a:spcPts val="0"/>
              </a:spcBef>
              <a:spcAft>
                <a:spcPts val="0"/>
              </a:spcAft>
              <a:buNone/>
            </a:pPr>
            <a:endParaRPr sz="2000"/>
          </a:p>
          <a:p>
            <a:pPr marL="228600" lvl="0" indent="-228600" algn="l" rtl="0">
              <a:lnSpc>
                <a:spcPct val="90000"/>
              </a:lnSpc>
              <a:spcBef>
                <a:spcPts val="0"/>
              </a:spcBef>
              <a:spcAft>
                <a:spcPts val="0"/>
              </a:spcAft>
              <a:buClr>
                <a:schemeClr val="lt1"/>
              </a:buClr>
              <a:buSzPts val="2000"/>
              <a:buChar char="•"/>
            </a:pPr>
            <a:r>
              <a:rPr lang="en-US" sz="2000"/>
              <a:t>Denial of service to a single user.</a:t>
            </a:r>
            <a:endParaRPr sz="2000"/>
          </a:p>
          <a:p>
            <a:pPr marL="228600" lvl="0" indent="-228600" algn="l" rtl="0">
              <a:lnSpc>
                <a:spcPct val="90000"/>
              </a:lnSpc>
              <a:spcBef>
                <a:spcPts val="0"/>
              </a:spcBef>
              <a:spcAft>
                <a:spcPts val="0"/>
              </a:spcAft>
              <a:buClr>
                <a:schemeClr val="lt1"/>
              </a:buClr>
              <a:buSzPts val="2000"/>
              <a:buChar char="•"/>
            </a:pPr>
            <a:r>
              <a:rPr lang="en-US" sz="2000"/>
              <a:t>Compromised secrets.</a:t>
            </a:r>
            <a:endParaRPr sz="2000"/>
          </a:p>
          <a:p>
            <a:pPr marL="228600" lvl="0" indent="-228600" algn="l" rtl="0">
              <a:lnSpc>
                <a:spcPct val="90000"/>
              </a:lnSpc>
              <a:spcBef>
                <a:spcPts val="0"/>
              </a:spcBef>
              <a:spcAft>
                <a:spcPts val="0"/>
              </a:spcAft>
              <a:buClr>
                <a:schemeClr val="lt1"/>
              </a:buClr>
              <a:buSzPts val="2000"/>
              <a:buChar char="•"/>
            </a:pPr>
            <a:r>
              <a:rPr lang="en-US" sz="2000"/>
              <a:t>Loss of service.</a:t>
            </a:r>
            <a:endParaRPr sz="2000"/>
          </a:p>
          <a:p>
            <a:pPr marL="228600" lvl="0" indent="-228600" algn="l" rtl="0">
              <a:lnSpc>
                <a:spcPct val="90000"/>
              </a:lnSpc>
              <a:spcBef>
                <a:spcPts val="0"/>
              </a:spcBef>
              <a:spcAft>
                <a:spcPts val="0"/>
              </a:spcAft>
              <a:buClr>
                <a:schemeClr val="lt1"/>
              </a:buClr>
              <a:buSzPts val="2000"/>
              <a:buChar char="•"/>
            </a:pPr>
            <a:r>
              <a:rPr lang="en-US" sz="2000"/>
              <a:t>Damage to the systems of thousands of users. </a:t>
            </a:r>
            <a:endParaRPr sz="2000"/>
          </a:p>
          <a:p>
            <a:pPr marL="228600" lvl="0" indent="-228600" algn="l" rtl="0">
              <a:lnSpc>
                <a:spcPct val="90000"/>
              </a:lnSpc>
              <a:spcBef>
                <a:spcPts val="0"/>
              </a:spcBef>
              <a:spcAft>
                <a:spcPts val="0"/>
              </a:spcAft>
              <a:buClr>
                <a:schemeClr val="lt1"/>
              </a:buClr>
              <a:buSzPts val="2000"/>
              <a:buChar char="•"/>
            </a:pPr>
            <a:r>
              <a:rPr lang="en-US" sz="2000"/>
              <a:t>Loss of life.</a:t>
            </a:r>
            <a:endParaRPr sz="2000"/>
          </a:p>
          <a:p>
            <a:pPr marL="457200" lvl="0" indent="0" algn="l" rtl="0">
              <a:lnSpc>
                <a:spcPct val="90000"/>
              </a:lnSpc>
              <a:spcBef>
                <a:spcPts val="0"/>
              </a:spcBef>
              <a:spcAft>
                <a:spcPts val="0"/>
              </a:spcAft>
              <a:buNone/>
            </a:pPr>
            <a:endParaRPr sz="2000"/>
          </a:p>
          <a:p>
            <a:pPr marL="457200" lvl="0" indent="0" algn="l" rtl="0">
              <a:lnSpc>
                <a:spcPct val="90000"/>
              </a:lnSpc>
              <a:spcBef>
                <a:spcPts val="0"/>
              </a:spcBef>
              <a:spcAft>
                <a:spcPts val="0"/>
              </a:spcAft>
              <a:buNone/>
            </a:pPr>
            <a:endParaRPr sz="2000"/>
          </a:p>
          <a:p>
            <a:pPr marL="0" lvl="0" indent="0" algn="l" rtl="0">
              <a:lnSpc>
                <a:spcPct val="90000"/>
              </a:lnSpc>
              <a:spcBef>
                <a:spcPts val="0"/>
              </a:spcBef>
              <a:spcAft>
                <a:spcPts val="0"/>
              </a:spcAft>
              <a:buNone/>
            </a:pPr>
            <a:r>
              <a:rPr lang="en-US" sz="2000"/>
              <a:t>Adopting secure coding methods is critical since it eliminates commonly exploited software vulnerabilities and avoids intrusions. Furthermore, optimizing for security from the beginning helps decrease long-term expenses that may develop if an exploit leads in the release of critical user information.</a:t>
            </a:r>
            <a:endParaRPr sz="2000"/>
          </a:p>
        </p:txBody>
      </p:sp>
      <p:pic>
        <p:nvPicPr>
          <p:cNvPr id="243" name="Google Shape;243;p11" descr="Green Pace logo"/>
          <p:cNvPicPr preferRelativeResize="0"/>
          <p:nvPr/>
        </p:nvPicPr>
        <p:blipFill rotWithShape="1">
          <a:blip r:embed="rId5">
            <a:alphaModFix/>
          </a:blip>
          <a:srcRect/>
          <a:stretch/>
        </p:blipFill>
        <p:spPr>
          <a:xfrm>
            <a:off x="11084074" y="5440526"/>
            <a:ext cx="886601" cy="1149225"/>
          </a:xfrm>
          <a:prstGeom prst="rect">
            <a:avLst/>
          </a:prstGeom>
          <a:noFill/>
          <a:ln>
            <a:noFill/>
          </a:ln>
        </p:spPr>
      </p:pic>
      <p:pic>
        <p:nvPicPr>
          <p:cNvPr id="2" name="Recording (14)">
            <a:hlinkClick r:id="" action="ppaction://media"/>
            <a:extLst>
              <a:ext uri="{FF2B5EF4-FFF2-40B4-BE49-F238E27FC236}">
                <a16:creationId xmlns:a16="http://schemas.microsoft.com/office/drawing/2014/main" id="{DBC10F82-C299-2BA2-D1A3-DD0B3871330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1907" y="6013552"/>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48500" advTm="52321"/>
    </mc:Choice>
    <mc:Fallback xmlns="">
      <p:transition spd="slow" advTm="523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49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3" objId="2"/>
        <p14:stopEvt time="48660" objId="2"/>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49" name="Google Shape;249;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None/>
            </a:pPr>
            <a:r>
              <a:rPr lang="en-US"/>
              <a:t>               Gaps</a:t>
            </a:r>
            <a:endParaRPr/>
          </a:p>
          <a:p>
            <a:pPr marL="1143000" lvl="2" indent="-228600" algn="l" rtl="0">
              <a:lnSpc>
                <a:spcPct val="90000"/>
              </a:lnSpc>
              <a:spcBef>
                <a:spcPts val="0"/>
              </a:spcBef>
              <a:spcAft>
                <a:spcPts val="0"/>
              </a:spcAft>
              <a:buClr>
                <a:schemeClr val="lt1"/>
              </a:buClr>
              <a:buSzPts val="1800"/>
              <a:buChar char="•"/>
            </a:pPr>
            <a:r>
              <a:rPr lang="en-US"/>
              <a:t>Being unprepared to deal with cyber-attacks.</a:t>
            </a:r>
            <a:endParaRPr/>
          </a:p>
          <a:p>
            <a:pPr marL="1143000" lvl="2" indent="-228600" algn="l" rtl="0">
              <a:lnSpc>
                <a:spcPct val="90000"/>
              </a:lnSpc>
              <a:spcBef>
                <a:spcPts val="0"/>
              </a:spcBef>
              <a:spcAft>
                <a:spcPts val="0"/>
              </a:spcAft>
              <a:buSzPts val="1800"/>
              <a:buChar char="•"/>
            </a:pPr>
            <a:r>
              <a:rPr lang="en-US"/>
              <a:t>Address any gaps as soon as possible.</a:t>
            </a:r>
            <a:endParaRPr/>
          </a:p>
          <a:p>
            <a:pPr marL="1143000" lvl="2" indent="-228600" algn="l" rtl="0">
              <a:lnSpc>
                <a:spcPct val="90000"/>
              </a:lnSpc>
              <a:spcBef>
                <a:spcPts val="0"/>
              </a:spcBef>
              <a:spcAft>
                <a:spcPts val="0"/>
              </a:spcAft>
              <a:buSzPts val="1800"/>
              <a:buChar char="•"/>
            </a:pPr>
            <a:r>
              <a:rPr lang="en-US"/>
              <a:t>Mitigate gaps</a:t>
            </a:r>
            <a:endParaRPr/>
          </a:p>
          <a:p>
            <a:pPr marL="1143000" lvl="2" indent="-228600" algn="l" rtl="0">
              <a:lnSpc>
                <a:spcPct val="90000"/>
              </a:lnSpc>
              <a:spcBef>
                <a:spcPts val="0"/>
              </a:spcBef>
              <a:spcAft>
                <a:spcPts val="0"/>
              </a:spcAft>
              <a:buSzPts val="1800"/>
              <a:buChar char="•"/>
            </a:pPr>
            <a:r>
              <a:rPr lang="en-US"/>
              <a:t>Different cyber-threats </a:t>
            </a:r>
            <a:endParaRPr/>
          </a:p>
          <a:p>
            <a:pPr marL="137160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r>
              <a:rPr lang="en-US"/>
              <a:t>               Recommendations</a:t>
            </a:r>
            <a:endParaRPr/>
          </a:p>
          <a:p>
            <a:pPr marL="1143000" lvl="2" indent="-228600" algn="l" rtl="0">
              <a:lnSpc>
                <a:spcPct val="90000"/>
              </a:lnSpc>
              <a:spcBef>
                <a:spcPts val="0"/>
              </a:spcBef>
              <a:spcAft>
                <a:spcPts val="0"/>
              </a:spcAft>
              <a:buClr>
                <a:schemeClr val="lt1"/>
              </a:buClr>
              <a:buSzPts val="1800"/>
              <a:buChar char="•"/>
            </a:pPr>
            <a:r>
              <a:rPr lang="en-US"/>
              <a:t>Follow the 10 principles of secure coding practices </a:t>
            </a:r>
            <a:endParaRPr/>
          </a:p>
          <a:p>
            <a:pPr marL="1143000" lvl="2" indent="-228600" algn="l" rtl="0">
              <a:lnSpc>
                <a:spcPct val="90000"/>
              </a:lnSpc>
              <a:spcBef>
                <a:spcPts val="0"/>
              </a:spcBef>
              <a:spcAft>
                <a:spcPts val="0"/>
              </a:spcAft>
              <a:buClr>
                <a:schemeClr val="lt1"/>
              </a:buClr>
              <a:buSzPts val="1800"/>
              <a:buChar char="•"/>
            </a:pPr>
            <a:r>
              <a:rPr lang="en-US"/>
              <a:t>Implement the Defense in Depth model</a:t>
            </a:r>
            <a:endParaRPr/>
          </a:p>
          <a:p>
            <a:pPr marL="1143000" lvl="2" indent="-228600" algn="l" rtl="0">
              <a:lnSpc>
                <a:spcPct val="90000"/>
              </a:lnSpc>
              <a:spcBef>
                <a:spcPts val="0"/>
              </a:spcBef>
              <a:spcAft>
                <a:spcPts val="0"/>
              </a:spcAft>
              <a:buClr>
                <a:schemeClr val="lt1"/>
              </a:buClr>
              <a:buSzPts val="1800"/>
              <a:buChar char="•"/>
            </a:pPr>
            <a:r>
              <a:rPr lang="en-US"/>
              <a:t>Implement the Triple-A security    </a:t>
            </a:r>
            <a:endParaRPr/>
          </a:p>
          <a:p>
            <a:pPr marL="1143000" lvl="2" indent="-228600" algn="l" rtl="0">
              <a:lnSpc>
                <a:spcPct val="90000"/>
              </a:lnSpc>
              <a:spcBef>
                <a:spcPts val="0"/>
              </a:spcBef>
              <a:spcAft>
                <a:spcPts val="0"/>
              </a:spcAft>
              <a:buSzPts val="1800"/>
              <a:buChar char="•"/>
            </a:pPr>
            <a:r>
              <a:rPr lang="en-US"/>
              <a:t>Test software continuously</a:t>
            </a:r>
            <a:endParaRPr/>
          </a:p>
        </p:txBody>
      </p:sp>
      <p:pic>
        <p:nvPicPr>
          <p:cNvPr id="250" name="Google Shape;250;p12" descr="Green Pace logo"/>
          <p:cNvPicPr preferRelativeResize="0"/>
          <p:nvPr/>
        </p:nvPicPr>
        <p:blipFill rotWithShape="1">
          <a:blip r:embed="rId5">
            <a:alphaModFix/>
          </a:blip>
          <a:srcRect/>
          <a:stretch/>
        </p:blipFill>
        <p:spPr>
          <a:xfrm>
            <a:off x="11084074" y="5440526"/>
            <a:ext cx="886601" cy="1149225"/>
          </a:xfrm>
          <a:prstGeom prst="rect">
            <a:avLst/>
          </a:prstGeom>
          <a:noFill/>
          <a:ln>
            <a:noFill/>
          </a:ln>
        </p:spPr>
      </p:pic>
      <p:pic>
        <p:nvPicPr>
          <p:cNvPr id="2" name="Recording (15)">
            <a:hlinkClick r:id="" action="ppaction://media"/>
            <a:extLst>
              <a:ext uri="{FF2B5EF4-FFF2-40B4-BE49-F238E27FC236}">
                <a16:creationId xmlns:a16="http://schemas.microsoft.com/office/drawing/2014/main" id="{9A48CE62-FDBC-1564-0905-2C1B9B9B4CD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73972" y="5952101"/>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62750" advTm="64471"/>
    </mc:Choice>
    <mc:Fallback xmlns="">
      <p:transition spd="slow" advTm="64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26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2" objId="2"/>
        <p14:stopEvt time="62755" objId="2"/>
      </p14:showEvt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56" name="Google Shape;256;p13"/>
          <p:cNvSpPr txBox="1">
            <a:spLocks noGrp="1"/>
          </p:cNvSpPr>
          <p:nvPr>
            <p:ph type="body" idx="1"/>
          </p:nvPr>
        </p:nvSpPr>
        <p:spPr>
          <a:xfrm>
            <a:off x="743075" y="2194560"/>
            <a:ext cx="10820400" cy="4024200"/>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a:t>In conclusion, because a malware attack can do severe damage to any piece of software while jeopardizing integrity, authentication, and availability, software security is vital. Damage can be avoided if programmers consider this throughout the development stage rather than subsequently. We should implement the 10 principles of  secure coding practices. Implement the Defense in Depth model, encryption policy, and triple-A policy. Regular secure code reviews, together with automated tools that check your code for certain vulnerabilities, can assist prevent such attacks. </a:t>
            </a:r>
            <a:endParaRPr/>
          </a:p>
        </p:txBody>
      </p:sp>
      <p:pic>
        <p:nvPicPr>
          <p:cNvPr id="257" name="Google Shape;257;p13" descr="Green Pace logo"/>
          <p:cNvPicPr preferRelativeResize="0"/>
          <p:nvPr/>
        </p:nvPicPr>
        <p:blipFill rotWithShape="1">
          <a:blip r:embed="rId5">
            <a:alphaModFix/>
          </a:blip>
          <a:srcRect/>
          <a:stretch/>
        </p:blipFill>
        <p:spPr>
          <a:xfrm>
            <a:off x="11084074" y="5440526"/>
            <a:ext cx="886601" cy="1149225"/>
          </a:xfrm>
          <a:prstGeom prst="rect">
            <a:avLst/>
          </a:prstGeom>
          <a:noFill/>
          <a:ln>
            <a:noFill/>
          </a:ln>
        </p:spPr>
      </p:pic>
      <p:pic>
        <p:nvPicPr>
          <p:cNvPr id="2" name="Recording (16)">
            <a:hlinkClick r:id="" action="ppaction://media"/>
            <a:extLst>
              <a:ext uri="{FF2B5EF4-FFF2-40B4-BE49-F238E27FC236}">
                <a16:creationId xmlns:a16="http://schemas.microsoft.com/office/drawing/2014/main" id="{897A7E85-3868-8A65-3787-FA0EABDB7DF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73972" y="5964391"/>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7250" advTm="39143"/>
    </mc:Choice>
    <mc:Fallback xmlns="">
      <p:transition spd="slow" advTm="391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72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3" objId="2"/>
        <p14:stopEvt time="37383" objId="2"/>
      </p14:showEvt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63" name="Google Shape;263;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25000" lnSpcReduction="20000"/>
          </a:bodyPr>
          <a:lstStyle/>
          <a:p>
            <a:pPr marL="0" lvl="0" indent="0" algn="l" rtl="0">
              <a:lnSpc>
                <a:spcPct val="90000"/>
              </a:lnSpc>
              <a:spcBef>
                <a:spcPts val="0"/>
              </a:spcBef>
              <a:spcAft>
                <a:spcPts val="0"/>
              </a:spcAft>
              <a:buNone/>
            </a:pPr>
            <a:r>
              <a:rPr lang="en-US" sz="1200" i="1">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p>
            <a:pPr marL="457200" lvl="0" indent="0" algn="l" rtl="0">
              <a:lnSpc>
                <a:spcPct val="200000"/>
              </a:lnSpc>
              <a:spcBef>
                <a:spcPts val="0"/>
              </a:spcBef>
              <a:spcAft>
                <a:spcPts val="0"/>
              </a:spcAft>
              <a:buNone/>
            </a:pPr>
            <a:r>
              <a:rPr lang="en-US" sz="5650">
                <a:latin typeface="Times New Roman"/>
                <a:ea typeface="Times New Roman"/>
                <a:cs typeface="Times New Roman"/>
                <a:sym typeface="Times New Roman"/>
              </a:rPr>
              <a:t>SEI CERT C++ Coding Standard - SEI CERT C++ Coding Standard - </a:t>
            </a:r>
            <a:endParaRPr sz="5650">
              <a:latin typeface="Times New Roman"/>
              <a:ea typeface="Times New Roman"/>
              <a:cs typeface="Times New Roman"/>
              <a:sym typeface="Times New Roman"/>
            </a:endParaRPr>
          </a:p>
          <a:p>
            <a:pPr marL="914400" lvl="0" indent="0" algn="l" rtl="0">
              <a:lnSpc>
                <a:spcPct val="200000"/>
              </a:lnSpc>
              <a:spcBef>
                <a:spcPts val="0"/>
              </a:spcBef>
              <a:spcAft>
                <a:spcPts val="0"/>
              </a:spcAft>
              <a:buNone/>
            </a:pPr>
            <a:r>
              <a:rPr lang="en-US" sz="5650">
                <a:latin typeface="Times New Roman"/>
                <a:ea typeface="Times New Roman"/>
                <a:cs typeface="Times New Roman"/>
                <a:sym typeface="Times New Roman"/>
              </a:rPr>
              <a:t>Confluence. (n.d.). Wiki.sei.cmu.edu.</a:t>
            </a:r>
            <a:endParaRPr sz="5650">
              <a:latin typeface="Times New Roman"/>
              <a:ea typeface="Times New Roman"/>
              <a:cs typeface="Times New Roman"/>
              <a:sym typeface="Times New Roman"/>
            </a:endParaRPr>
          </a:p>
          <a:p>
            <a:pPr marL="914400" lvl="0" indent="0" algn="l" rtl="0">
              <a:lnSpc>
                <a:spcPct val="200000"/>
              </a:lnSpc>
              <a:spcBef>
                <a:spcPts val="0"/>
              </a:spcBef>
              <a:spcAft>
                <a:spcPts val="0"/>
              </a:spcAft>
              <a:buNone/>
            </a:pPr>
            <a:r>
              <a:rPr lang="en-US" sz="5650">
                <a:latin typeface="Times New Roman"/>
                <a:ea typeface="Times New Roman"/>
                <a:cs typeface="Times New Roman"/>
                <a:sym typeface="Times New Roman"/>
              </a:rPr>
              <a:t> </a:t>
            </a:r>
            <a:r>
              <a:rPr lang="en-US" sz="5650" u="sng">
                <a:solidFill>
                  <a:schemeClr val="hlink"/>
                </a:solidFill>
                <a:latin typeface="Times New Roman"/>
                <a:ea typeface="Times New Roman"/>
                <a:cs typeface="Times New Roman"/>
                <a:sym typeface="Times New Roman"/>
                <a:hlinkClick r:id="rId3"/>
              </a:rPr>
              <a:t>https://wiki.sei.cmu.edu/confluence/pages/viewpage.action</a:t>
            </a:r>
            <a:r>
              <a:rPr lang="en-US" sz="5650">
                <a:latin typeface="Times New Roman"/>
                <a:ea typeface="Times New Roman"/>
                <a:cs typeface="Times New Roman"/>
                <a:sym typeface="Times New Roman"/>
              </a:rPr>
              <a:t>?</a:t>
            </a:r>
            <a:endParaRPr sz="5650">
              <a:latin typeface="Times New Roman"/>
              <a:ea typeface="Times New Roman"/>
              <a:cs typeface="Times New Roman"/>
              <a:sym typeface="Times New Roman"/>
            </a:endParaRPr>
          </a:p>
          <a:p>
            <a:pPr marL="914400" lvl="0" indent="0" algn="l" rtl="0">
              <a:lnSpc>
                <a:spcPct val="200000"/>
              </a:lnSpc>
              <a:spcBef>
                <a:spcPts val="0"/>
              </a:spcBef>
              <a:spcAft>
                <a:spcPts val="0"/>
              </a:spcAft>
              <a:buNone/>
            </a:pPr>
            <a:r>
              <a:rPr lang="en-US" sz="5650">
                <a:latin typeface="Times New Roman"/>
                <a:ea typeface="Times New Roman"/>
                <a:cs typeface="Times New Roman"/>
                <a:sym typeface="Times New Roman"/>
              </a:rPr>
              <a:t>pageId=88046682</a:t>
            </a:r>
            <a:endParaRPr sz="5650">
              <a:latin typeface="Times New Roman"/>
              <a:ea typeface="Times New Roman"/>
              <a:cs typeface="Times New Roman"/>
              <a:sym typeface="Times New Roman"/>
            </a:endParaRPr>
          </a:p>
          <a:p>
            <a:pPr marL="457200" lvl="0" indent="0" algn="l" rtl="0">
              <a:lnSpc>
                <a:spcPct val="200000"/>
              </a:lnSpc>
              <a:spcBef>
                <a:spcPts val="0"/>
              </a:spcBef>
              <a:spcAft>
                <a:spcPts val="0"/>
              </a:spcAft>
              <a:buNone/>
            </a:pPr>
            <a:r>
              <a:rPr lang="en-US" sz="5650">
                <a:latin typeface="Times New Roman"/>
                <a:ea typeface="Times New Roman"/>
                <a:cs typeface="Times New Roman"/>
                <a:sym typeface="Times New Roman"/>
              </a:rPr>
              <a:t>Top 10 Secure Coding Practices - CERT Secure Coding - Confluence. (2018). </a:t>
            </a:r>
            <a:endParaRPr sz="5650">
              <a:latin typeface="Times New Roman"/>
              <a:ea typeface="Times New Roman"/>
              <a:cs typeface="Times New Roman"/>
              <a:sym typeface="Times New Roman"/>
            </a:endParaRPr>
          </a:p>
          <a:p>
            <a:pPr marL="457200" lvl="0" indent="457200" algn="l" rtl="0">
              <a:lnSpc>
                <a:spcPct val="200000"/>
              </a:lnSpc>
              <a:spcBef>
                <a:spcPts val="0"/>
              </a:spcBef>
              <a:spcAft>
                <a:spcPts val="0"/>
              </a:spcAft>
              <a:buNone/>
            </a:pPr>
            <a:r>
              <a:rPr lang="en-US" sz="5650">
                <a:latin typeface="Times New Roman"/>
                <a:ea typeface="Times New Roman"/>
                <a:cs typeface="Times New Roman"/>
                <a:sym typeface="Times New Roman"/>
              </a:rPr>
              <a:t>Cmu.edu. </a:t>
            </a:r>
            <a:endParaRPr sz="5650">
              <a:latin typeface="Times New Roman"/>
              <a:ea typeface="Times New Roman"/>
              <a:cs typeface="Times New Roman"/>
              <a:sym typeface="Times New Roman"/>
            </a:endParaRPr>
          </a:p>
          <a:p>
            <a:pPr marL="457200" lvl="0" indent="457200" algn="l" rtl="0">
              <a:lnSpc>
                <a:spcPct val="200000"/>
              </a:lnSpc>
              <a:spcBef>
                <a:spcPts val="0"/>
              </a:spcBef>
              <a:spcAft>
                <a:spcPts val="0"/>
              </a:spcAft>
              <a:buNone/>
            </a:pPr>
            <a:r>
              <a:rPr lang="en-US" sz="5650" u="sng">
                <a:solidFill>
                  <a:schemeClr val="hlink"/>
                </a:solidFill>
                <a:latin typeface="Times New Roman"/>
                <a:ea typeface="Times New Roman"/>
                <a:cs typeface="Times New Roman"/>
                <a:sym typeface="Times New Roman"/>
                <a:hlinkClick r:id="rId4"/>
              </a:rPr>
              <a:t>https://wiki.sei.cmu.edu/confluence/display/seccode/Top+10+Secure+Coding+Practices</a:t>
            </a:r>
            <a:endParaRPr sz="5650">
              <a:latin typeface="Times New Roman"/>
              <a:ea typeface="Times New Roman"/>
              <a:cs typeface="Times New Roman"/>
              <a:sym typeface="Times New Roman"/>
            </a:endParaRPr>
          </a:p>
          <a:p>
            <a:pPr marL="457200" lvl="0" indent="0" algn="l" rtl="0">
              <a:lnSpc>
                <a:spcPct val="200000"/>
              </a:lnSpc>
              <a:spcBef>
                <a:spcPts val="0"/>
              </a:spcBef>
              <a:spcAft>
                <a:spcPts val="0"/>
              </a:spcAft>
              <a:buNone/>
            </a:pPr>
            <a:r>
              <a:rPr lang="en-US" sz="5650">
                <a:latin typeface="Times New Roman"/>
                <a:ea typeface="Times New Roman"/>
                <a:cs typeface="Times New Roman"/>
                <a:sym typeface="Times New Roman"/>
              </a:rPr>
              <a:t>Techopedia. (2021, June 8). What Is Automation? - Definition from</a:t>
            </a:r>
            <a:endParaRPr sz="5650">
              <a:latin typeface="Times New Roman"/>
              <a:ea typeface="Times New Roman"/>
              <a:cs typeface="Times New Roman"/>
              <a:sym typeface="Times New Roman"/>
            </a:endParaRPr>
          </a:p>
          <a:p>
            <a:pPr marL="457200" lvl="0" indent="457200" algn="l" rtl="0">
              <a:lnSpc>
                <a:spcPct val="200000"/>
              </a:lnSpc>
              <a:spcBef>
                <a:spcPts val="0"/>
              </a:spcBef>
              <a:spcAft>
                <a:spcPts val="0"/>
              </a:spcAft>
              <a:buNone/>
            </a:pPr>
            <a:r>
              <a:rPr lang="en-US" sz="5650">
                <a:latin typeface="Times New Roman"/>
                <a:ea typeface="Times New Roman"/>
                <a:cs typeface="Times New Roman"/>
                <a:sym typeface="Times New Roman"/>
              </a:rPr>
              <a:t> Techopedia. Techopedia.com. </a:t>
            </a:r>
            <a:endParaRPr sz="5650">
              <a:latin typeface="Times New Roman"/>
              <a:ea typeface="Times New Roman"/>
              <a:cs typeface="Times New Roman"/>
              <a:sym typeface="Times New Roman"/>
            </a:endParaRPr>
          </a:p>
          <a:p>
            <a:pPr marL="457200" lvl="0" indent="457200" algn="l" rtl="0">
              <a:lnSpc>
                <a:spcPct val="200000"/>
              </a:lnSpc>
              <a:spcBef>
                <a:spcPts val="0"/>
              </a:spcBef>
              <a:spcAft>
                <a:spcPts val="0"/>
              </a:spcAft>
              <a:buNone/>
            </a:pPr>
            <a:r>
              <a:rPr lang="en-US" sz="5650">
                <a:latin typeface="Times New Roman"/>
                <a:ea typeface="Times New Roman"/>
                <a:cs typeface="Times New Roman"/>
                <a:sym typeface="Times New Roman"/>
              </a:rPr>
              <a:t>https://www.techopedia.com/definition/32099/automation</a:t>
            </a:r>
            <a:endParaRPr sz="5650">
              <a:latin typeface="Times New Roman"/>
              <a:ea typeface="Times New Roman"/>
              <a:cs typeface="Times New Roman"/>
              <a:sym typeface="Times New Roman"/>
            </a:endParaRPr>
          </a:p>
          <a:p>
            <a:pPr marL="457200" lvl="0" indent="457200" algn="l" rtl="0">
              <a:lnSpc>
                <a:spcPct val="200000"/>
              </a:lnSpc>
              <a:spcBef>
                <a:spcPts val="0"/>
              </a:spcBef>
              <a:spcAft>
                <a:spcPts val="0"/>
              </a:spcAft>
              <a:buNone/>
            </a:pPr>
            <a:endParaRPr sz="1800">
              <a:latin typeface="Times New Roman"/>
              <a:ea typeface="Times New Roman"/>
              <a:cs typeface="Times New Roman"/>
              <a:sym typeface="Times New Roman"/>
            </a:endParaRPr>
          </a:p>
          <a:p>
            <a:pPr marL="457200" lvl="0" indent="457200" algn="l" rtl="0">
              <a:lnSpc>
                <a:spcPct val="200000"/>
              </a:lnSpc>
              <a:spcBef>
                <a:spcPts val="0"/>
              </a:spcBef>
              <a:spcAft>
                <a:spcPts val="0"/>
              </a:spcAft>
              <a:buNone/>
            </a:pPr>
            <a:endParaRPr sz="1800">
              <a:latin typeface="Times New Roman"/>
              <a:ea typeface="Times New Roman"/>
              <a:cs typeface="Times New Roman"/>
              <a:sym typeface="Times New Roman"/>
            </a:endParaRPr>
          </a:p>
          <a:p>
            <a:pPr marL="457200" lvl="0" indent="0" algn="l" rtl="0">
              <a:lnSpc>
                <a:spcPct val="200000"/>
              </a:lnSpc>
              <a:spcBef>
                <a:spcPts val="0"/>
              </a:spcBef>
              <a:spcAft>
                <a:spcPts val="0"/>
              </a:spcAft>
              <a:buNone/>
            </a:pPr>
            <a:endParaRPr sz="18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8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8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200">
              <a:latin typeface="Times New Roman"/>
              <a:ea typeface="Times New Roman"/>
              <a:cs typeface="Times New Roman"/>
              <a:sym typeface="Times New Roman"/>
            </a:endParaRPr>
          </a:p>
        </p:txBody>
      </p:sp>
      <p:pic>
        <p:nvPicPr>
          <p:cNvPr id="264" name="Google Shape;264;p14" descr="Green Pace logo"/>
          <p:cNvPicPr preferRelativeResize="0"/>
          <p:nvPr/>
        </p:nvPicPr>
        <p:blipFill rotWithShape="1">
          <a:blip r:embed="rId5">
            <a:alphaModFix/>
          </a:blip>
          <a:srcRect/>
          <a:stretch/>
        </p:blipFill>
        <p:spPr>
          <a:xfrm>
            <a:off x="11084074" y="5440526"/>
            <a:ext cx="886601" cy="11492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5000" advTm="5640"/>
    </mc:Choice>
    <mc:Fallback xmlns="">
      <p:transition spd="slow" advTm="564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1936835"/>
            <a:ext cx="10820400" cy="4024200"/>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sz="1300"/>
              <a:t>Defense in Depth (DiD) is a cybersecurity method that layers a succession of defensive procedures to protect critical data and information. If one mechanism fails, another immediately steps in to prevent an attack. This multi-layered strategy with intended redundancy improves overall system security and handles a wide range of attack vectors. The model below shows it’s multi-layered approach. </a:t>
            </a:r>
            <a:endParaRPr sz="700"/>
          </a:p>
          <a:p>
            <a:pPr marL="0" lvl="0" indent="0" algn="l" rtl="0">
              <a:lnSpc>
                <a:spcPct val="90000"/>
              </a:lnSpc>
              <a:spcBef>
                <a:spcPts val="1000"/>
              </a:spcBef>
              <a:spcAft>
                <a:spcPts val="0"/>
              </a:spcAft>
              <a:buClr>
                <a:schemeClr val="lt1"/>
              </a:buClr>
              <a:buSzPts val="2200"/>
              <a:buNone/>
            </a:pPr>
            <a:endParaRPr/>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5">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rotWithShape="1">
          <a:blip r:embed="rId6">
            <a:alphaModFix/>
          </a:blip>
          <a:srcRect/>
          <a:stretch/>
        </p:blipFill>
        <p:spPr>
          <a:xfrm>
            <a:off x="11084074" y="5440526"/>
            <a:ext cx="886601" cy="1149225"/>
          </a:xfrm>
          <a:prstGeom prst="rect">
            <a:avLst/>
          </a:prstGeom>
          <a:noFill/>
          <a:ln>
            <a:noFill/>
          </a:ln>
        </p:spPr>
      </p:pic>
      <p:pic>
        <p:nvPicPr>
          <p:cNvPr id="2" name="Recording (2)">
            <a:hlinkClick r:id="" action="ppaction://media"/>
            <a:extLst>
              <a:ext uri="{FF2B5EF4-FFF2-40B4-BE49-F238E27FC236}">
                <a16:creationId xmlns:a16="http://schemas.microsoft.com/office/drawing/2014/main" id="{2F1020BA-0A1F-C492-BEAA-D8F876C8CF1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73972" y="5902940"/>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8500" advClick="0" advTm="30878"/>
    </mc:Choice>
    <mc:Fallback xmlns="">
      <p:transition spd="slow" advClick="0" advTm="30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2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2" objId="2"/>
        <p14:stopEvt time="28420" objId="2"/>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0" algn="l" rtl="0">
              <a:lnSpc>
                <a:spcPct val="107916"/>
              </a:lnSpc>
              <a:spcBef>
                <a:spcPts val="0"/>
              </a:spcBef>
              <a:spcAft>
                <a:spcPts val="0"/>
              </a:spcAft>
              <a:buSzPts val="1800"/>
              <a:buNone/>
            </a:pPr>
            <a:r>
              <a:rPr lang="en-US" sz="2000">
                <a:solidFill>
                  <a:srgbClr val="FFFFFF"/>
                </a:solidFill>
              </a:rPr>
              <a:t>The greatest priority threats should be prioritized in the appropriate sequence.</a:t>
            </a:r>
            <a:endParaRPr sz="2000"/>
          </a:p>
          <a:p>
            <a:pPr marL="228600" lvl="0" indent="-88900" algn="l" rtl="0">
              <a:lnSpc>
                <a:spcPct val="90000"/>
              </a:lnSpc>
              <a:spcBef>
                <a:spcPts val="1000"/>
              </a:spcBef>
              <a:spcAft>
                <a:spcPts val="0"/>
              </a:spcAft>
              <a:buClr>
                <a:schemeClr val="lt1"/>
              </a:buClr>
              <a:buSzPts val="2200"/>
              <a:buNone/>
            </a:pPr>
            <a:endParaRPr/>
          </a:p>
        </p:txBody>
      </p:sp>
      <p:graphicFrame>
        <p:nvGraphicFramePr>
          <p:cNvPr id="161" name="Google Shape;161;p4" descr="Alt text required"/>
          <p:cNvGraphicFramePr/>
          <p:nvPr/>
        </p:nvGraphicFramePr>
        <p:xfrm>
          <a:off x="3283275" y="1858963"/>
          <a:ext cx="7835225" cy="3931860"/>
        </p:xfrm>
        <a:graphic>
          <a:graphicData uri="http://schemas.openxmlformats.org/drawingml/2006/table">
            <a:tbl>
              <a:tblPr firstRow="1" firstCol="1">
                <a:noFill/>
                <a:tableStyleId>{56A00D3D-DE75-464D-9788-AFEE40DB9A87}</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Likely</a:t>
                      </a:r>
                      <a:endParaRPr sz="1400" u="none" strike="noStrike" cap="none"/>
                    </a:p>
                    <a:p>
                      <a:pPr marL="0" marR="0" lvl="0" indent="0" algn="ctr" rtl="0">
                        <a:lnSpc>
                          <a:spcPct val="100000"/>
                        </a:lnSpc>
                        <a:spcBef>
                          <a:spcPts val="0"/>
                        </a:spcBef>
                        <a:spcAft>
                          <a:spcPts val="0"/>
                        </a:spcAft>
                        <a:buClr>
                          <a:srgbClr val="000000"/>
                        </a:buClr>
                        <a:buSzPts val="3600"/>
                        <a:buFont typeface="Arial"/>
                        <a:buNone/>
                      </a:pPr>
                      <a:r>
                        <a:rPr lang="en-US" sz="2700">
                          <a:solidFill>
                            <a:srgbClr val="FFD966"/>
                          </a:solidFill>
                        </a:rPr>
                        <a:t>Attacks of high severity are likely</a:t>
                      </a:r>
                      <a:endParaRPr sz="2700" u="none" strike="noStrike" cap="none">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Priority</a:t>
                      </a:r>
                      <a:endParaRPr sz="1400" u="none" strike="noStrike" cap="none"/>
                    </a:p>
                    <a:p>
                      <a:pPr marL="0" marR="0" lvl="0" indent="0" algn="ctr" rtl="0">
                        <a:lnSpc>
                          <a:spcPct val="100000"/>
                        </a:lnSpc>
                        <a:spcBef>
                          <a:spcPts val="0"/>
                        </a:spcBef>
                        <a:spcAft>
                          <a:spcPts val="0"/>
                        </a:spcAft>
                        <a:buClr>
                          <a:srgbClr val="000000"/>
                        </a:buClr>
                        <a:buSzPts val="3600"/>
                        <a:buFont typeface="Arial"/>
                        <a:buNone/>
                      </a:pPr>
                      <a:r>
                        <a:rPr lang="en-US" sz="2700">
                          <a:solidFill>
                            <a:srgbClr val="FFD966"/>
                          </a:solidFill>
                        </a:rPr>
                        <a:t>Priorities with a high number have higher severity levels.</a:t>
                      </a:r>
                      <a:endParaRPr sz="500"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Low priority</a:t>
                      </a:r>
                      <a:endParaRPr sz="1400" u="none" strike="noStrike" cap="none"/>
                    </a:p>
                    <a:p>
                      <a:pPr marL="0" marR="0" lvl="0" indent="0" algn="ctr" rtl="0">
                        <a:lnSpc>
                          <a:spcPct val="100000"/>
                        </a:lnSpc>
                        <a:spcBef>
                          <a:spcPts val="0"/>
                        </a:spcBef>
                        <a:spcAft>
                          <a:spcPts val="0"/>
                        </a:spcAft>
                        <a:buClr>
                          <a:srgbClr val="000000"/>
                        </a:buClr>
                        <a:buSzPts val="3600"/>
                        <a:buFont typeface="Arial"/>
                        <a:buNone/>
                      </a:pPr>
                      <a:r>
                        <a:rPr lang="en-US" sz="2700">
                          <a:solidFill>
                            <a:srgbClr val="FFD966"/>
                          </a:solidFill>
                        </a:rPr>
                        <a:t>Repairing is costly, yet there is little exploitable vulnerability.</a:t>
                      </a:r>
                      <a:endParaRPr sz="500"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Unlikely</a:t>
                      </a:r>
                      <a:endParaRPr sz="1400" u="none" strike="noStrike" cap="none"/>
                    </a:p>
                    <a:p>
                      <a:pPr marL="0" marR="0" lvl="0" indent="0" algn="ctr" rtl="0">
                        <a:lnSpc>
                          <a:spcPct val="100000"/>
                        </a:lnSpc>
                        <a:spcBef>
                          <a:spcPts val="0"/>
                        </a:spcBef>
                        <a:spcAft>
                          <a:spcPts val="0"/>
                        </a:spcAft>
                        <a:buClr>
                          <a:srgbClr val="000000"/>
                        </a:buClr>
                        <a:buSzPts val="3600"/>
                        <a:buFont typeface="Arial"/>
                        <a:buNone/>
                      </a:pPr>
                      <a:r>
                        <a:rPr lang="en-US" sz="2700">
                          <a:solidFill>
                            <a:srgbClr val="FFD966"/>
                          </a:solidFill>
                        </a:rPr>
                        <a:t>Attacks will be of low severity.</a:t>
                      </a:r>
                      <a:endParaRPr sz="500"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rotWithShape="1">
          <a:blip r:embed="rId5">
            <a:alphaModFix/>
          </a:blip>
          <a:srcRect/>
          <a:stretch/>
        </p:blipFill>
        <p:spPr>
          <a:xfrm>
            <a:off x="11084074" y="5440526"/>
            <a:ext cx="886601" cy="1149225"/>
          </a:xfrm>
          <a:prstGeom prst="rect">
            <a:avLst/>
          </a:prstGeom>
          <a:noFill/>
          <a:ln>
            <a:noFill/>
          </a:ln>
        </p:spPr>
      </p:pic>
      <p:pic>
        <p:nvPicPr>
          <p:cNvPr id="2" name="Recording (3)">
            <a:hlinkClick r:id="" action="ppaction://media"/>
            <a:extLst>
              <a:ext uri="{FF2B5EF4-FFF2-40B4-BE49-F238E27FC236}">
                <a16:creationId xmlns:a16="http://schemas.microsoft.com/office/drawing/2014/main" id="{BD37641C-4F52-E6C4-8ABD-DBDD65DB44C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24811" y="5927520"/>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8500" advClick="0" advTm="30360"/>
    </mc:Choice>
    <mc:Fallback xmlns="">
      <p:transition spd="slow" advClick="0" advTm="30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2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8" objId="2"/>
        <p14:stopEvt time="28402" objId="2"/>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a:t>Validate Input Data</a:t>
            </a:r>
            <a:endParaRPr/>
          </a:p>
          <a:p>
            <a:pPr marL="228600" lvl="0" indent="-203200" algn="l" rtl="0">
              <a:lnSpc>
                <a:spcPct val="90000"/>
              </a:lnSpc>
              <a:spcBef>
                <a:spcPts val="0"/>
              </a:spcBef>
              <a:spcAft>
                <a:spcPts val="0"/>
              </a:spcAft>
              <a:buSzPts val="1800"/>
              <a:buChar char="•"/>
            </a:pPr>
            <a:r>
              <a:rPr lang="en-US"/>
              <a:t>Heed Compiler Warnings</a:t>
            </a:r>
            <a:endParaRPr/>
          </a:p>
          <a:p>
            <a:pPr marL="228600" lvl="0" indent="-203200" algn="l" rtl="0">
              <a:lnSpc>
                <a:spcPct val="90000"/>
              </a:lnSpc>
              <a:spcBef>
                <a:spcPts val="0"/>
              </a:spcBef>
              <a:spcAft>
                <a:spcPts val="0"/>
              </a:spcAft>
              <a:buSzPts val="1800"/>
              <a:buChar char="•"/>
            </a:pPr>
            <a:r>
              <a:rPr lang="en-US"/>
              <a:t>Architect and Design for Security Policies</a:t>
            </a:r>
            <a:endParaRPr/>
          </a:p>
          <a:p>
            <a:pPr marL="228600" lvl="0" indent="-203200" algn="l" rtl="0">
              <a:lnSpc>
                <a:spcPct val="90000"/>
              </a:lnSpc>
              <a:spcBef>
                <a:spcPts val="0"/>
              </a:spcBef>
              <a:spcAft>
                <a:spcPts val="0"/>
              </a:spcAft>
              <a:buSzPts val="1800"/>
              <a:buChar char="•"/>
            </a:pPr>
            <a:r>
              <a:rPr lang="en-US"/>
              <a:t>Keep It Simple</a:t>
            </a:r>
            <a:endParaRPr/>
          </a:p>
          <a:p>
            <a:pPr marL="228600" lvl="0" indent="-203200" algn="l" rtl="0">
              <a:lnSpc>
                <a:spcPct val="90000"/>
              </a:lnSpc>
              <a:spcBef>
                <a:spcPts val="0"/>
              </a:spcBef>
              <a:spcAft>
                <a:spcPts val="0"/>
              </a:spcAft>
              <a:buSzPts val="1800"/>
              <a:buChar char="•"/>
            </a:pPr>
            <a:r>
              <a:rPr lang="en-US"/>
              <a:t>Default Deny</a:t>
            </a:r>
            <a:endParaRPr/>
          </a:p>
          <a:p>
            <a:pPr marL="228600" lvl="0" indent="-203200" algn="l" rtl="0">
              <a:lnSpc>
                <a:spcPct val="90000"/>
              </a:lnSpc>
              <a:spcBef>
                <a:spcPts val="0"/>
              </a:spcBef>
              <a:spcAft>
                <a:spcPts val="0"/>
              </a:spcAft>
              <a:buSzPts val="1800"/>
              <a:buChar char="•"/>
            </a:pPr>
            <a:r>
              <a:rPr lang="en-US"/>
              <a:t>Adhere to the Principles of Least Privilege</a:t>
            </a:r>
            <a:endParaRPr/>
          </a:p>
          <a:p>
            <a:pPr marL="228600" lvl="0" indent="-203200" algn="l" rtl="0">
              <a:lnSpc>
                <a:spcPct val="90000"/>
              </a:lnSpc>
              <a:spcBef>
                <a:spcPts val="0"/>
              </a:spcBef>
              <a:spcAft>
                <a:spcPts val="0"/>
              </a:spcAft>
              <a:buSzPts val="1800"/>
              <a:buChar char="•"/>
            </a:pPr>
            <a:r>
              <a:rPr lang="en-US"/>
              <a:t>Sanitize Data Sent to Other Systems</a:t>
            </a:r>
            <a:endParaRPr/>
          </a:p>
          <a:p>
            <a:pPr marL="228600" lvl="0" indent="-203200" algn="l" rtl="0">
              <a:lnSpc>
                <a:spcPct val="90000"/>
              </a:lnSpc>
              <a:spcBef>
                <a:spcPts val="0"/>
              </a:spcBef>
              <a:spcAft>
                <a:spcPts val="0"/>
              </a:spcAft>
              <a:buSzPts val="1800"/>
              <a:buChar char="•"/>
            </a:pPr>
            <a:r>
              <a:rPr lang="en-US"/>
              <a:t>Practice Defense in Depth</a:t>
            </a:r>
            <a:endParaRPr/>
          </a:p>
          <a:p>
            <a:pPr marL="228600" lvl="0" indent="-203200" algn="l" rtl="0">
              <a:lnSpc>
                <a:spcPct val="90000"/>
              </a:lnSpc>
              <a:spcBef>
                <a:spcPts val="0"/>
              </a:spcBef>
              <a:spcAft>
                <a:spcPts val="0"/>
              </a:spcAft>
              <a:buSzPts val="1800"/>
              <a:buChar char="•"/>
            </a:pPr>
            <a:r>
              <a:rPr lang="en-US"/>
              <a:t>Use Effective Quality Assurance Techniques</a:t>
            </a:r>
            <a:endParaRPr/>
          </a:p>
          <a:p>
            <a:pPr marL="228600" lvl="0" indent="-203200" algn="l" rtl="0">
              <a:lnSpc>
                <a:spcPct val="90000"/>
              </a:lnSpc>
              <a:spcBef>
                <a:spcPts val="0"/>
              </a:spcBef>
              <a:spcAft>
                <a:spcPts val="0"/>
              </a:spcAft>
              <a:buSzPts val="1800"/>
              <a:buChar char="•"/>
            </a:pPr>
            <a:r>
              <a:rPr lang="en-US"/>
              <a:t>Adopt a Secure Coding Standard</a:t>
            </a:r>
            <a:endParaRPr/>
          </a:p>
        </p:txBody>
      </p:sp>
      <p:pic>
        <p:nvPicPr>
          <p:cNvPr id="169" name="Google Shape;169;p5" descr="Green Pace logo"/>
          <p:cNvPicPr preferRelativeResize="0"/>
          <p:nvPr/>
        </p:nvPicPr>
        <p:blipFill rotWithShape="1">
          <a:blip r:embed="rId5">
            <a:alphaModFix/>
          </a:blip>
          <a:srcRect/>
          <a:stretch/>
        </p:blipFill>
        <p:spPr>
          <a:xfrm>
            <a:off x="11084074" y="5440526"/>
            <a:ext cx="886601" cy="1149225"/>
          </a:xfrm>
          <a:prstGeom prst="rect">
            <a:avLst/>
          </a:prstGeom>
          <a:noFill/>
          <a:ln>
            <a:noFill/>
          </a:ln>
        </p:spPr>
      </p:pic>
      <p:pic>
        <p:nvPicPr>
          <p:cNvPr id="2" name="Recording (4)">
            <a:hlinkClick r:id="" action="ppaction://media"/>
            <a:extLst>
              <a:ext uri="{FF2B5EF4-FFF2-40B4-BE49-F238E27FC236}">
                <a16:creationId xmlns:a16="http://schemas.microsoft.com/office/drawing/2014/main" id="{B6578F9A-E610-0264-1067-413F007D197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5649" y="5915230"/>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2250" advClick="0" advTm="164370"/>
    </mc:Choice>
    <mc:Fallback xmlns="">
      <p:transition spd="slow" advClick="0" advTm="1643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621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8" objId="2"/>
        <p14:stopEvt time="162248" objId="2"/>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a:t>Ensure that operations on signed integers do not result in overflow.</a:t>
            </a:r>
            <a:endParaRPr sz="2000"/>
          </a:p>
          <a:p>
            <a:pPr marL="228600" lvl="0" indent="-228600" algn="l" rtl="0">
              <a:lnSpc>
                <a:spcPct val="90000"/>
              </a:lnSpc>
              <a:spcBef>
                <a:spcPts val="0"/>
              </a:spcBef>
              <a:spcAft>
                <a:spcPts val="0"/>
              </a:spcAft>
              <a:buSzPts val="2000"/>
              <a:buChar char="•"/>
            </a:pPr>
            <a:r>
              <a:rPr lang="en-US" sz="2000"/>
              <a:t>Ensure that unsigned integer operations do not wrap</a:t>
            </a:r>
            <a:endParaRPr sz="2000"/>
          </a:p>
          <a:p>
            <a:pPr marL="228600" lvl="0" indent="-228600" algn="l" rtl="0">
              <a:lnSpc>
                <a:spcPct val="90000"/>
              </a:lnSpc>
              <a:spcBef>
                <a:spcPts val="0"/>
              </a:spcBef>
              <a:spcAft>
                <a:spcPts val="0"/>
              </a:spcAft>
              <a:buSzPts val="2000"/>
              <a:buChar char="•"/>
            </a:pPr>
            <a:r>
              <a:rPr lang="en-US" sz="2000"/>
              <a:t>Do not attempt to modify string literals</a:t>
            </a:r>
            <a:endParaRPr sz="2000"/>
          </a:p>
          <a:p>
            <a:pPr marL="228600" lvl="0" indent="-228600" algn="l" rtl="0">
              <a:lnSpc>
                <a:spcPct val="90000"/>
              </a:lnSpc>
              <a:spcBef>
                <a:spcPts val="0"/>
              </a:spcBef>
              <a:spcAft>
                <a:spcPts val="0"/>
              </a:spcAft>
              <a:buSzPts val="2000"/>
              <a:buChar char="•"/>
            </a:pPr>
            <a:r>
              <a:rPr lang="en-US" sz="2000"/>
              <a:t>Sanitize data passed to complex subsystems</a:t>
            </a:r>
            <a:endParaRPr sz="2000"/>
          </a:p>
          <a:p>
            <a:pPr marL="228600" lvl="0" indent="-228600" algn="l" rtl="0">
              <a:lnSpc>
                <a:spcPct val="90000"/>
              </a:lnSpc>
              <a:spcBef>
                <a:spcPts val="0"/>
              </a:spcBef>
              <a:spcAft>
                <a:spcPts val="0"/>
              </a:spcAft>
              <a:buSzPts val="2000"/>
              <a:buChar char="•"/>
            </a:pPr>
            <a:r>
              <a:rPr lang="en-US" sz="2000"/>
              <a:t>Do not access freed memory</a:t>
            </a:r>
            <a:endParaRPr sz="2000"/>
          </a:p>
          <a:p>
            <a:pPr marL="228600" lvl="0" indent="-228600" algn="l" rtl="0">
              <a:lnSpc>
                <a:spcPct val="90000"/>
              </a:lnSpc>
              <a:spcBef>
                <a:spcPts val="0"/>
              </a:spcBef>
              <a:spcAft>
                <a:spcPts val="0"/>
              </a:spcAft>
              <a:buSzPts val="2000"/>
              <a:buChar char="•"/>
            </a:pPr>
            <a:r>
              <a:rPr lang="en-US" sz="2000"/>
              <a:t>Incorporate diagnostic tests using assertions</a:t>
            </a:r>
            <a:endParaRPr sz="2000"/>
          </a:p>
          <a:p>
            <a:pPr marL="228600" lvl="0" indent="-228600" algn="l" rtl="0">
              <a:lnSpc>
                <a:spcPct val="90000"/>
              </a:lnSpc>
              <a:spcBef>
                <a:spcPts val="0"/>
              </a:spcBef>
              <a:spcAft>
                <a:spcPts val="0"/>
              </a:spcAft>
              <a:buSzPts val="2000"/>
              <a:buChar char="•"/>
            </a:pPr>
            <a:r>
              <a:rPr lang="en-US" sz="2000"/>
              <a:t>Guarantee exception safety</a:t>
            </a:r>
            <a:endParaRPr sz="2000"/>
          </a:p>
          <a:p>
            <a:pPr marL="228600" lvl="0" indent="-228600" algn="l" rtl="0">
              <a:lnSpc>
                <a:spcPct val="90000"/>
              </a:lnSpc>
              <a:spcBef>
                <a:spcPts val="0"/>
              </a:spcBef>
              <a:spcAft>
                <a:spcPts val="0"/>
              </a:spcAft>
              <a:buSzPts val="2000"/>
              <a:buChar char="•"/>
            </a:pPr>
            <a:r>
              <a:rPr lang="en-US" sz="2000"/>
              <a:t>Do not use pointer-to-member operators to access nonexistent members</a:t>
            </a:r>
            <a:endParaRPr sz="2000"/>
          </a:p>
          <a:p>
            <a:pPr marL="228600" lvl="0" indent="-228600" algn="l" rtl="0">
              <a:lnSpc>
                <a:spcPct val="90000"/>
              </a:lnSpc>
              <a:spcBef>
                <a:spcPts val="0"/>
              </a:spcBef>
              <a:spcAft>
                <a:spcPts val="0"/>
              </a:spcAft>
              <a:buSzPts val="2000"/>
              <a:buChar char="•"/>
            </a:pPr>
            <a:r>
              <a:rPr lang="en-US" sz="2000"/>
              <a:t>Functions should validate their parameters</a:t>
            </a:r>
            <a:endParaRPr sz="2000"/>
          </a:p>
          <a:p>
            <a:pPr marL="228600" lvl="0" indent="-228600" algn="l" rtl="0">
              <a:lnSpc>
                <a:spcPct val="90000"/>
              </a:lnSpc>
              <a:spcBef>
                <a:spcPts val="0"/>
              </a:spcBef>
              <a:spcAft>
                <a:spcPts val="0"/>
              </a:spcAft>
              <a:buSzPts val="2000"/>
              <a:buChar char="•"/>
            </a:pPr>
            <a:r>
              <a:rPr lang="en-US" sz="2000"/>
              <a:t>Do not access an object outside of its lifetime</a:t>
            </a:r>
            <a:endParaRPr sz="2000"/>
          </a:p>
        </p:txBody>
      </p:sp>
      <p:pic>
        <p:nvPicPr>
          <p:cNvPr id="176" name="Google Shape;176;p6" descr="Green Pace logo"/>
          <p:cNvPicPr preferRelativeResize="0"/>
          <p:nvPr/>
        </p:nvPicPr>
        <p:blipFill rotWithShape="1">
          <a:blip r:embed="rId5">
            <a:alphaModFix/>
          </a:blip>
          <a:srcRect/>
          <a:stretch/>
        </p:blipFill>
        <p:spPr>
          <a:xfrm>
            <a:off x="11084074" y="5440526"/>
            <a:ext cx="886601" cy="1149225"/>
          </a:xfrm>
          <a:prstGeom prst="rect">
            <a:avLst/>
          </a:prstGeom>
          <a:noFill/>
          <a:ln>
            <a:noFill/>
          </a:ln>
        </p:spPr>
      </p:pic>
      <p:pic>
        <p:nvPicPr>
          <p:cNvPr id="2" name="Recording (5)">
            <a:hlinkClick r:id="" action="ppaction://media"/>
            <a:extLst>
              <a:ext uri="{FF2B5EF4-FFF2-40B4-BE49-F238E27FC236}">
                <a16:creationId xmlns:a16="http://schemas.microsoft.com/office/drawing/2014/main" id="{C9F8B34E-6104-9855-157D-835C23FE04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8778" y="6013552"/>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6000" advClick="0" advTm="40880"/>
    </mc:Choice>
    <mc:Fallback xmlns="">
      <p:transition spd="slow" advClick="0" advTm="408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594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2" objId="2"/>
        <p14:stopEvt time="36123" objId="2"/>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49"/>
            <a:ext cx="10820400" cy="4395300"/>
          </a:xfrm>
          <a:prstGeom prst="rect">
            <a:avLst/>
          </a:prstGeom>
          <a:noFill/>
          <a:ln>
            <a:noFill/>
          </a:ln>
        </p:spPr>
        <p:txBody>
          <a:bodyPr spcFirstLastPara="1" wrap="square" lIns="91425" tIns="45700" rIns="91425" bIns="45700" anchor="t" anchorCtr="0">
            <a:normAutofit fontScale="92500"/>
          </a:bodyPr>
          <a:lstStyle/>
          <a:p>
            <a:pPr marL="228600" lvl="0" indent="-218514" algn="l" rtl="0">
              <a:lnSpc>
                <a:spcPct val="90000"/>
              </a:lnSpc>
              <a:spcBef>
                <a:spcPts val="0"/>
              </a:spcBef>
              <a:spcAft>
                <a:spcPts val="0"/>
              </a:spcAft>
              <a:buClr>
                <a:schemeClr val="lt1"/>
              </a:buClr>
              <a:buSzPct val="100000"/>
              <a:buChar char="•"/>
            </a:pPr>
            <a:r>
              <a:rPr lang="en-US" sz="1990"/>
              <a:t>Encryption in rest - By guaranteeing that the data is encrypted when it is on disk, encryption in rest is intended to stop the attacker from obtaining the unencrypted data. You are essentially transforming your customers' sensitive data into another type of data when you encrypt data while it is at rest. This often occurs using an algorithm that a user without access to the encryption key to decode it cannot comprehend. Your data will remain secure because these files will only be accessible by authorized employees.</a:t>
            </a:r>
            <a:endParaRPr sz="1990"/>
          </a:p>
          <a:p>
            <a:pPr marL="228600" lvl="0" indent="-218514" algn="l" rtl="0">
              <a:lnSpc>
                <a:spcPct val="90000"/>
              </a:lnSpc>
              <a:spcBef>
                <a:spcPts val="0"/>
              </a:spcBef>
              <a:spcAft>
                <a:spcPts val="0"/>
              </a:spcAft>
              <a:buSzPct val="100000"/>
              <a:buChar char="•"/>
            </a:pPr>
            <a:r>
              <a:rPr lang="en-US" sz="1990"/>
              <a:t>Encryption at flight - The encryption of data in flight refers to data transmission through a network. This is crucial for people that use the open internet to transport data, which is a component of the majority of public cloud systems. The underlying FASP protocol employs the Cipher Feedback with Checksum technique to guarantee the security and integrity of data in flight each time you send content using an Aspera web app.</a:t>
            </a:r>
            <a:endParaRPr sz="1990"/>
          </a:p>
          <a:p>
            <a:pPr marL="228600" lvl="0" indent="-218514" algn="l" rtl="0">
              <a:lnSpc>
                <a:spcPct val="90000"/>
              </a:lnSpc>
              <a:spcBef>
                <a:spcPts val="0"/>
              </a:spcBef>
              <a:spcAft>
                <a:spcPts val="0"/>
              </a:spcAft>
              <a:buSzPct val="100000"/>
              <a:buChar char="•"/>
            </a:pPr>
            <a:r>
              <a:rPr lang="en-US" sz="1990"/>
              <a:t>Encryption in use - Data is deemed to be in use when it is currently accessible and utilised. Data security must be taken care of before actual data use can start since data must be decrypted in order to be put to use. Secure Encrypted Virtualization is a technique for data encryption in use (SEV). It uses specialized hardware, an AMD EPYC processor, and an AES-128 encryption engine to encrypt RAM memory. Although this field is still relatively young, other hardware suppliers are also providing memory encryption for data in use.</a:t>
            </a:r>
            <a:endParaRPr sz="1990"/>
          </a:p>
          <a:p>
            <a:pPr marL="457200" lvl="0" indent="0" algn="l" rtl="0">
              <a:lnSpc>
                <a:spcPct val="90000"/>
              </a:lnSpc>
              <a:spcBef>
                <a:spcPts val="0"/>
              </a:spcBef>
              <a:spcAft>
                <a:spcPts val="0"/>
              </a:spcAft>
              <a:buNone/>
            </a:pPr>
            <a:endParaRPr sz="2000"/>
          </a:p>
          <a:p>
            <a:pPr marL="0" lvl="0" indent="0" algn="l" rtl="0">
              <a:lnSpc>
                <a:spcPct val="90000"/>
              </a:lnSpc>
              <a:spcBef>
                <a:spcPts val="1000"/>
              </a:spcBef>
              <a:spcAft>
                <a:spcPts val="0"/>
              </a:spcAft>
              <a:buClr>
                <a:schemeClr val="lt1"/>
              </a:buClr>
              <a:buSzPct val="100000"/>
              <a:buNone/>
            </a:pPr>
            <a:endParaRPr sz="1600"/>
          </a:p>
          <a:p>
            <a:pPr marL="228600" lvl="0" indent="-88900" algn="l" rtl="0">
              <a:lnSpc>
                <a:spcPct val="90000"/>
              </a:lnSpc>
              <a:spcBef>
                <a:spcPts val="1000"/>
              </a:spcBef>
              <a:spcAft>
                <a:spcPts val="0"/>
              </a:spcAft>
              <a:buClr>
                <a:schemeClr val="lt1"/>
              </a:buClr>
              <a:buSzPct val="100000"/>
              <a:buNone/>
            </a:pPr>
            <a:endParaRPr/>
          </a:p>
        </p:txBody>
      </p:sp>
      <p:pic>
        <p:nvPicPr>
          <p:cNvPr id="183" name="Google Shape;183;p7" descr="Green Pace logo"/>
          <p:cNvPicPr preferRelativeResize="0"/>
          <p:nvPr/>
        </p:nvPicPr>
        <p:blipFill rotWithShape="1">
          <a:blip r:embed="rId5">
            <a:alphaModFix/>
          </a:blip>
          <a:srcRect/>
          <a:stretch/>
        </p:blipFill>
        <p:spPr>
          <a:xfrm>
            <a:off x="11127024" y="5440626"/>
            <a:ext cx="886603" cy="1149223"/>
          </a:xfrm>
          <a:prstGeom prst="rect">
            <a:avLst/>
          </a:prstGeom>
          <a:noFill/>
          <a:ln>
            <a:noFill/>
          </a:ln>
        </p:spPr>
      </p:pic>
      <p:pic>
        <p:nvPicPr>
          <p:cNvPr id="2" name="Recording (6)">
            <a:hlinkClick r:id="" action="ppaction://media"/>
            <a:extLst>
              <a:ext uri="{FF2B5EF4-FFF2-40B4-BE49-F238E27FC236}">
                <a16:creationId xmlns:a16="http://schemas.microsoft.com/office/drawing/2014/main" id="{7D1FB1BE-9887-F9E0-AB47-431841DFA82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00230" y="6013552"/>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14500" advClick="0" advTm="118989"/>
    </mc:Choice>
    <mc:Fallback xmlns="">
      <p:transition spd="slow" advClick="0" advTm="118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434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3" objId="2"/>
        <p14:stopEvt time="114525" objId="2"/>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a:bodyPr>
          <a:lstStyle/>
          <a:p>
            <a:pPr marL="228600" lvl="0" indent="-217170" algn="l" rtl="0">
              <a:lnSpc>
                <a:spcPct val="90000"/>
              </a:lnSpc>
              <a:spcBef>
                <a:spcPts val="0"/>
              </a:spcBef>
              <a:spcAft>
                <a:spcPts val="0"/>
              </a:spcAft>
              <a:buClr>
                <a:schemeClr val="lt1"/>
              </a:buClr>
              <a:buSzPct val="100000"/>
              <a:buChar char="•"/>
            </a:pPr>
            <a:r>
              <a:rPr lang="en-US" sz="2400"/>
              <a:t>Authentication - Before access to a network device is given, authentication verifies identification. Based on the username and password combination given by the entity attempting to obtain access, it is the process of confirming the identity of the person or device accessing a network device.</a:t>
            </a:r>
            <a:endParaRPr sz="2400"/>
          </a:p>
          <a:p>
            <a:pPr marL="228600" lvl="0" indent="-217170" algn="l" rtl="0">
              <a:lnSpc>
                <a:spcPct val="90000"/>
              </a:lnSpc>
              <a:spcBef>
                <a:spcPts val="0"/>
              </a:spcBef>
              <a:spcAft>
                <a:spcPts val="0"/>
              </a:spcAft>
              <a:buClr>
                <a:schemeClr val="lt1"/>
              </a:buClr>
              <a:buSzPct val="100000"/>
              <a:buChar char="•"/>
            </a:pPr>
            <a:r>
              <a:rPr lang="en-US" sz="2400"/>
              <a:t>Authorization - Access control is provided by authorization. It is the process of putting together a group of characteristics that specify what the user is permitted to do. Authorization often takes place after authentication, when your identity has been verified, AAA security authorization puts together the collection of attributes that characterize what you are permitted to do.</a:t>
            </a:r>
            <a:endParaRPr sz="2400"/>
          </a:p>
          <a:p>
            <a:pPr marL="228600" lvl="0" indent="-217170" algn="l" rtl="0">
              <a:lnSpc>
                <a:spcPct val="90000"/>
              </a:lnSpc>
              <a:spcBef>
                <a:spcPts val="0"/>
              </a:spcBef>
              <a:spcAft>
                <a:spcPts val="0"/>
              </a:spcAft>
              <a:buClr>
                <a:schemeClr val="lt1"/>
              </a:buClr>
              <a:buSzPct val="100000"/>
              <a:buChar char="•"/>
            </a:pPr>
            <a:r>
              <a:rPr lang="en-US" sz="2400"/>
              <a:t>Accounting - Accounting offers a way to gather data, record it locally on a network device, and transfer it to a AAA server for billing, auditing, and reporting. The accounting function keeps track of each management session that is used to grant access and keeps a record of it.</a:t>
            </a:r>
            <a:endParaRPr/>
          </a:p>
        </p:txBody>
      </p:sp>
      <p:pic>
        <p:nvPicPr>
          <p:cNvPr id="190" name="Google Shape;190;p8" descr="Green Pace logo"/>
          <p:cNvPicPr preferRelativeResize="0"/>
          <p:nvPr/>
        </p:nvPicPr>
        <p:blipFill rotWithShape="1">
          <a:blip r:embed="rId5">
            <a:alphaModFix/>
          </a:blip>
          <a:srcRect/>
          <a:stretch/>
        </p:blipFill>
        <p:spPr>
          <a:xfrm>
            <a:off x="11084074" y="5440526"/>
            <a:ext cx="886601" cy="1149225"/>
          </a:xfrm>
          <a:prstGeom prst="rect">
            <a:avLst/>
          </a:prstGeom>
          <a:noFill/>
          <a:ln>
            <a:noFill/>
          </a:ln>
        </p:spPr>
      </p:pic>
      <p:pic>
        <p:nvPicPr>
          <p:cNvPr id="2" name="Recording (7)">
            <a:hlinkClick r:id="" action="ppaction://media"/>
            <a:extLst>
              <a:ext uri="{FF2B5EF4-FFF2-40B4-BE49-F238E27FC236}">
                <a16:creationId xmlns:a16="http://schemas.microsoft.com/office/drawing/2014/main" id="{6FE47DE3-2CF8-FD74-3508-14B77667D28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00230" y="6013552"/>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65000" advClick="0" advTm="67323"/>
    </mc:Choice>
    <mc:Fallback xmlns="">
      <p:transition spd="slow" advClick="0" advTm="673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43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3" objId="2"/>
        <p14:stopEvt time="64465" objId="2"/>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a:t>The primary purpose of unit testing is to test each unit or module of the product at an early stage of development in order to prevent problems from propagating to the next level.</a:t>
            </a:r>
            <a:endParaRPr/>
          </a:p>
        </p:txBody>
      </p:sp>
      <p:pic>
        <p:nvPicPr>
          <p:cNvPr id="197" name="Google Shape;197;g9504e29505_0_0" descr="Green Pace logo"/>
          <p:cNvPicPr preferRelativeResize="0"/>
          <p:nvPr/>
        </p:nvPicPr>
        <p:blipFill rotWithShape="1">
          <a:blip r:embed="rId5">
            <a:alphaModFix/>
          </a:blip>
          <a:srcRect/>
          <a:stretch/>
        </p:blipFill>
        <p:spPr>
          <a:xfrm>
            <a:off x="11084074" y="5440526"/>
            <a:ext cx="886601" cy="1149225"/>
          </a:xfrm>
          <a:prstGeom prst="rect">
            <a:avLst/>
          </a:prstGeom>
          <a:noFill/>
          <a:ln>
            <a:noFill/>
          </a:ln>
        </p:spPr>
      </p:pic>
      <p:pic>
        <p:nvPicPr>
          <p:cNvPr id="198" name="Google Shape;198;g9504e29505_0_0"/>
          <p:cNvPicPr preferRelativeResize="0"/>
          <p:nvPr/>
        </p:nvPicPr>
        <p:blipFill>
          <a:blip r:embed="rId6">
            <a:alphaModFix/>
          </a:blip>
          <a:stretch>
            <a:fillRect/>
          </a:stretch>
        </p:blipFill>
        <p:spPr>
          <a:xfrm>
            <a:off x="1947150" y="3429000"/>
            <a:ext cx="7882501" cy="3094475"/>
          </a:xfrm>
          <a:prstGeom prst="rect">
            <a:avLst/>
          </a:prstGeom>
          <a:noFill/>
          <a:ln>
            <a:noFill/>
          </a:ln>
        </p:spPr>
      </p:pic>
      <p:pic>
        <p:nvPicPr>
          <p:cNvPr id="2" name="Recording (8)">
            <a:hlinkClick r:id="" action="ppaction://media"/>
            <a:extLst>
              <a:ext uri="{FF2B5EF4-FFF2-40B4-BE49-F238E27FC236}">
                <a16:creationId xmlns:a16="http://schemas.microsoft.com/office/drawing/2014/main" id="{E24C6A3F-08BA-D35B-7AF3-D84B5D61785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24811" y="5964391"/>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51000" advClick="0" advTm="52521"/>
    </mc:Choice>
    <mc:Fallback xmlns="">
      <p:transition spd="slow" advClick="0" advTm="52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04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2" objId="2"/>
        <p14:stopEvt time="50583" objId="2"/>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g1b0ecbb3b35_0_5"/>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ResizeIsZero</a:t>
            </a:r>
            <a:endParaRPr/>
          </a:p>
        </p:txBody>
      </p:sp>
      <p:sp>
        <p:nvSpPr>
          <p:cNvPr id="204" name="Google Shape;204;g1b0ecbb3b35_0_5"/>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a:t>Resizing should decrease the collection to zero.</a:t>
            </a:r>
            <a:endParaRPr/>
          </a:p>
        </p:txBody>
      </p:sp>
      <p:pic>
        <p:nvPicPr>
          <p:cNvPr id="205" name="Google Shape;205;g1b0ecbb3b35_0_5" descr="Green Pace logo"/>
          <p:cNvPicPr preferRelativeResize="0"/>
          <p:nvPr/>
        </p:nvPicPr>
        <p:blipFill rotWithShape="1">
          <a:blip r:embed="rId5">
            <a:alphaModFix/>
          </a:blip>
          <a:srcRect/>
          <a:stretch/>
        </p:blipFill>
        <p:spPr>
          <a:xfrm>
            <a:off x="11084074" y="5440526"/>
            <a:ext cx="886603" cy="1149223"/>
          </a:xfrm>
          <a:prstGeom prst="rect">
            <a:avLst/>
          </a:prstGeom>
          <a:noFill/>
          <a:ln>
            <a:noFill/>
          </a:ln>
        </p:spPr>
      </p:pic>
      <p:pic>
        <p:nvPicPr>
          <p:cNvPr id="206" name="Google Shape;206;g1b0ecbb3b35_0_5"/>
          <p:cNvPicPr preferRelativeResize="0"/>
          <p:nvPr/>
        </p:nvPicPr>
        <p:blipFill>
          <a:blip r:embed="rId6">
            <a:alphaModFix/>
          </a:blip>
          <a:stretch>
            <a:fillRect/>
          </a:stretch>
        </p:blipFill>
        <p:spPr>
          <a:xfrm>
            <a:off x="2713638" y="3694250"/>
            <a:ext cx="5819775" cy="2647950"/>
          </a:xfrm>
          <a:prstGeom prst="rect">
            <a:avLst/>
          </a:prstGeom>
          <a:noFill/>
          <a:ln>
            <a:noFill/>
          </a:ln>
        </p:spPr>
      </p:pic>
      <p:pic>
        <p:nvPicPr>
          <p:cNvPr id="2" name="Recording (9)">
            <a:hlinkClick r:id="" action="ppaction://media"/>
            <a:extLst>
              <a:ext uri="{FF2B5EF4-FFF2-40B4-BE49-F238E27FC236}">
                <a16:creationId xmlns:a16="http://schemas.microsoft.com/office/drawing/2014/main" id="{38791682-6356-C1AD-DE54-90BB211F551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00230" y="5964391"/>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250" advClick="0" advTm="10395"/>
    </mc:Choice>
    <mc:Fallback xmlns="">
      <p:transition spd="slow" advClick="0" advTm="103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02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4" objId="2"/>
        <p14:stopEvt time="9200" objId="2"/>
      </p14:showEvtLst>
    </p:ext>
  </p:extLst>
</p:sld>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TotalTime>
  <Words>1325</Words>
  <Application>Microsoft Office PowerPoint</Application>
  <PresentationFormat>Widescreen</PresentationFormat>
  <Paragraphs>103</Paragraphs>
  <Slides>17</Slides>
  <Notes>17</Notes>
  <HiddenSlides>0</HiddenSlides>
  <MMClips>16</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ResizeIsZero</vt:lpstr>
      <vt:lpstr>OutOfBoundTest </vt:lpstr>
      <vt:lpstr>ReserveTest</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Pace</dc:title>
  <dc:creator>Kathy Shields</dc:creator>
  <cp:lastModifiedBy>Microsoft Office User</cp:lastModifiedBy>
  <cp:revision>6</cp:revision>
  <dcterms:created xsi:type="dcterms:W3CDTF">2020-08-19T17:59:24Z</dcterms:created>
  <dcterms:modified xsi:type="dcterms:W3CDTF">2022-12-12T18:35:44Z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

<file path=docProps/thumbnail.jpeg>
</file>